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72" r:id="rId5"/>
    <p:sldId id="274" r:id="rId6"/>
    <p:sldId id="275" r:id="rId7"/>
    <p:sldId id="276" r:id="rId8"/>
    <p:sldId id="269" r:id="rId9"/>
    <p:sldId id="277" r:id="rId10"/>
    <p:sldId id="278" r:id="rId11"/>
    <p:sldId id="297" r:id="rId12"/>
    <p:sldId id="263" r:id="rId13"/>
    <p:sldId id="264" r:id="rId14"/>
  </p:sldIdLst>
  <p:sldSz cx="9144000" cy="6858000" type="screen4x3"/>
  <p:notesSz cx="9144000" cy="6858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971" autoAdjust="0"/>
  </p:normalViewPr>
  <p:slideViewPr>
    <p:cSldViewPr snapToGrid="0" snapToObjects="1">
      <p:cViewPr varScale="1">
        <p:scale>
          <a:sx n="115" d="100"/>
          <a:sy n="115" d="100"/>
        </p:scale>
        <p:origin x="-5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337241" y="61710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ja-JP" altLang="en-US" sz="1000" dirty="0">
                <a:latin typeface="+mj-ea"/>
                <a:ea typeface="+mj-ea"/>
                <a:cs typeface="ＭＳ Ｐゴシック"/>
              </a:rPr>
              <a:t>甲南大学　自然科学研究科　生物実験に関する安全講習会　</a:t>
            </a:r>
            <a:r>
              <a:rPr lang="en-US" altLang="ja-JP" sz="1000" dirty="0">
                <a:latin typeface="+mj-ea"/>
                <a:ea typeface="+mj-ea"/>
                <a:cs typeface="ＭＳ Ｐゴシック"/>
              </a:rPr>
              <a:t>No. </a:t>
            </a:r>
            <a:r>
              <a:rPr lang="en-US" altLang="ja-JP" sz="1000" dirty="0" smtClean="0">
                <a:latin typeface="+mj-ea"/>
                <a:ea typeface="+mj-ea"/>
                <a:cs typeface="ＭＳ Ｐゴシック"/>
              </a:rPr>
              <a:t> </a:t>
            </a:r>
            <a:fld id="{3F2B24D7-1B5F-EA49-BF9D-0C9768C7F975}" type="slidenum">
              <a:rPr lang="ja-JP" altLang="en-US" sz="1000" smtClean="0">
                <a:latin typeface="+mj-ea"/>
                <a:ea typeface="+mj-ea"/>
                <a:cs typeface="ＭＳ Ｐゴシック"/>
              </a:rPr>
              <a:pPr/>
              <a:t>‹#›</a:t>
            </a:fld>
            <a:endParaRPr lang="ja-JP" altLang="en-US" sz="1000" dirty="0">
              <a:latin typeface="+mj-ea"/>
              <a:ea typeface="+mj-ea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861592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6008-E8AB-A246-9419-03BFA76CB5BF}" type="datetimeFigureOut">
              <a:rPr kumimoji="1" lang="ja-JP" altLang="en-US" smtClean="0"/>
              <a:t>11/11/28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67AA-6353-8C40-85A7-2B33DA0E16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547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6008-E8AB-A246-9419-03BFA76CB5BF}" type="datetimeFigureOut">
              <a:rPr kumimoji="1" lang="ja-JP" altLang="en-US" smtClean="0"/>
              <a:t>11/11/28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67AA-6353-8C40-85A7-2B33DA0E16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955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6008-E8AB-A246-9419-03BFA76CB5BF}" type="datetimeFigureOut">
              <a:rPr kumimoji="1" lang="ja-JP" altLang="en-US" smtClean="0"/>
              <a:t>11/11/28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67AA-6353-8C40-85A7-2B33DA0E16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20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6008-E8AB-A246-9419-03BFA76CB5BF}" type="datetimeFigureOut">
              <a:rPr kumimoji="1" lang="ja-JP" altLang="en-US" smtClean="0"/>
              <a:t>11/11/28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67AA-6353-8C40-85A7-2B33DA0E16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35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6008-E8AB-A246-9419-03BFA76CB5BF}" type="datetimeFigureOut">
              <a:rPr kumimoji="1" lang="ja-JP" altLang="en-US" smtClean="0"/>
              <a:t>11/11/28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67AA-6353-8C40-85A7-2B33DA0E16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206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6008-E8AB-A246-9419-03BFA76CB5BF}" type="datetimeFigureOut">
              <a:rPr kumimoji="1" lang="ja-JP" altLang="en-US" smtClean="0"/>
              <a:t>11/11/28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67AA-6353-8C40-85A7-2B33DA0E16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617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6008-E8AB-A246-9419-03BFA76CB5BF}" type="datetimeFigureOut">
              <a:rPr kumimoji="1" lang="ja-JP" altLang="en-US" smtClean="0"/>
              <a:t>11/11/28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67AA-6353-8C40-85A7-2B33DA0E16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51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6008-E8AB-A246-9419-03BFA76CB5BF}" type="datetimeFigureOut">
              <a:rPr kumimoji="1" lang="ja-JP" altLang="en-US" smtClean="0"/>
              <a:t>11/11/28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67AA-6353-8C40-85A7-2B33DA0E16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686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6008-E8AB-A246-9419-03BFA76CB5BF}" type="datetimeFigureOut">
              <a:rPr kumimoji="1" lang="ja-JP" altLang="en-US" smtClean="0"/>
              <a:t>11/11/28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67AA-6353-8C40-85A7-2B33DA0E16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91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6008-E8AB-A246-9419-03BFA76CB5BF}" type="datetimeFigureOut">
              <a:rPr kumimoji="1" lang="ja-JP" altLang="en-US" smtClean="0"/>
              <a:t>11/11/28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67AA-6353-8C40-85A7-2B33DA0E16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980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プレースホルダーまでドラッグするかアイコンをクリックして図を追加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6008-E8AB-A246-9419-03BFA76CB5BF}" type="datetimeFigureOut">
              <a:rPr kumimoji="1" lang="ja-JP" altLang="en-US" smtClean="0"/>
              <a:t>11/11/28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67AA-6353-8C40-85A7-2B33DA0E16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60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defRPr>
            </a:lvl1pPr>
          </a:lstStyle>
          <a:p>
            <a:fld id="{D5356008-E8AB-A246-9419-03BFA76CB5BF}" type="datetimeFigureOut">
              <a:rPr lang="ja-JP" altLang="en-US" smtClean="0"/>
              <a:pPr/>
              <a:t>11/11/28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ヒラギノ丸ゴ Pro W4"/>
                <a:ea typeface="ヒラギノ丸ゴ Pro W4"/>
                <a:cs typeface="ヒラギノ丸ゴ Pro W4"/>
              </a:defRPr>
            </a:lvl1pPr>
          </a:lstStyle>
          <a:p>
            <a:fld id="{4BB867AA-6353-8C40-85A7-2B33DA0E16D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240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ヒラギノ丸ゴ Pro W4"/>
          <a:ea typeface="ヒラギノ丸ゴ Pro W4"/>
          <a:cs typeface="ヒラギノ丸ゴ Pro W4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ヒラギノ丸ゴ Pro W4"/>
          <a:ea typeface="ヒラギノ丸ゴ Pro W4"/>
          <a:cs typeface="ヒラギノ丸ゴ Pro W4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ヒラギノ丸ゴ Pro W4"/>
          <a:ea typeface="ヒラギノ丸ゴ Pro W4"/>
          <a:cs typeface="ヒラギノ丸ゴ Pro W4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ヒラギノ丸ゴ Pro W4"/>
          <a:ea typeface="ヒラギノ丸ゴ Pro W4"/>
          <a:cs typeface="ヒラギノ丸ゴ Pro W4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ヒラギノ丸ゴ Pro W4"/>
          <a:ea typeface="ヒラギノ丸ゴ Pro W4"/>
          <a:cs typeface="ヒラギノ丸ゴ Pro W4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ヒラギノ丸ゴ Pro W4"/>
          <a:ea typeface="ヒラギノ丸ゴ Pro W4"/>
          <a:cs typeface="ヒラギノ丸ゴ Pro W4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996269"/>
            <a:ext cx="7772400" cy="1470025"/>
          </a:xfrm>
        </p:spPr>
        <p:txBody>
          <a:bodyPr>
            <a:normAutofit/>
          </a:bodyPr>
          <a:lstStyle/>
          <a:p>
            <a:r>
              <a:rPr lang="ja-JP" altLang="en-US" sz="2400" i="1" dirty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2011年度　自然科学研究科　　ＦＤ</a:t>
            </a:r>
            <a:r>
              <a:rPr lang="ja-JP" altLang="en-US" sz="2400" i="1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活動</a:t>
            </a:r>
            <a:r>
              <a:rPr lang="en-US" altLang="ja-JP" sz="2400" i="1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/>
            </a:r>
            <a:br>
              <a:rPr lang="en-US" altLang="ja-JP" sz="2400" i="1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i="1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安全講習会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124199"/>
            <a:ext cx="6400800" cy="1752600"/>
          </a:xfrm>
        </p:spPr>
        <p:txBody>
          <a:bodyPr/>
          <a:lstStyle/>
          <a:p>
            <a:r>
              <a:rPr lang="ja-JP" altLang="en-US" b="1" dirty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生物学実験でよく使用する機器</a:t>
            </a:r>
            <a:r>
              <a:rPr lang="ja-JP" altLang="en-US" b="1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や</a:t>
            </a:r>
            <a:endParaRPr lang="en-US" altLang="ja-JP" b="1" dirty="0" smtClean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endParaRPr>
          </a:p>
          <a:p>
            <a:r>
              <a:rPr lang="ja-JP" altLang="en-US" b="1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薬品などの</a:t>
            </a:r>
            <a:r>
              <a:rPr lang="ja-JP" altLang="en-US" b="1" dirty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取り扱いについて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29926" y="5346095"/>
            <a:ext cx="2684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担当：日下部，久原，本多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01234" y="5908264"/>
            <a:ext cx="1341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2011. 11. 24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87708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試薬や操作のまとめ１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3072"/>
              </a:spcBef>
            </a:pPr>
            <a:r>
              <a:rPr kumimoji="1" lang="ja-JP" altLang="en-US" sz="2800" dirty="0" smtClean="0"/>
              <a:t>ピペットマンに装着したチップの先端に残った液が飛び散ると，乾燥した粉末状になるようなことがあり，エチブロなどの危険な物質を吸入する可能性がある</a:t>
            </a:r>
            <a:endParaRPr kumimoji="1" lang="en-US" altLang="ja-JP" sz="2800" dirty="0" smtClean="0"/>
          </a:p>
          <a:p>
            <a:pPr>
              <a:spcBef>
                <a:spcPts val="3072"/>
              </a:spcBef>
            </a:pPr>
            <a:r>
              <a:rPr kumimoji="1" lang="en-US" altLang="ja-JP" sz="2800" dirty="0" smtClean="0"/>
              <a:t>SDS</a:t>
            </a:r>
            <a:r>
              <a:rPr lang="ja-JP" altLang="en-US" sz="2800" dirty="0" smtClean="0"/>
              <a:t>やアクリルアミド，酵母エキスなども吸入すると危険である</a:t>
            </a:r>
            <a:endParaRPr lang="en-US" altLang="ja-JP" sz="2800" dirty="0" smtClean="0"/>
          </a:p>
          <a:p>
            <a:pPr>
              <a:spcBef>
                <a:spcPts val="3072"/>
              </a:spcBef>
            </a:pPr>
            <a:r>
              <a:rPr kumimoji="1" lang="ja-JP" altLang="en-US" sz="2800" dirty="0" smtClean="0"/>
              <a:t>腐った培地の入った瓶は，内圧が高くなって，破裂の危険がある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50804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62248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試薬や操作のまとめ２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98488"/>
            <a:ext cx="8432800" cy="5130800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3072"/>
              </a:spcBef>
            </a:pPr>
            <a:r>
              <a:rPr kumimoji="1" lang="ja-JP" altLang="en-US" sz="2800" dirty="0" smtClean="0"/>
              <a:t>毒物，劇物の取り扱いは，各教員の指示に従って，注意して行う</a:t>
            </a:r>
            <a:endParaRPr kumimoji="1" lang="en-US" altLang="ja-JP" sz="2800" dirty="0" smtClean="0"/>
          </a:p>
          <a:p>
            <a:pPr>
              <a:spcBef>
                <a:spcPts val="3072"/>
              </a:spcBef>
            </a:pPr>
            <a:r>
              <a:rPr lang="ja-JP" altLang="en-US" sz="2800" dirty="0"/>
              <a:t>突然変異誘発剤</a:t>
            </a:r>
            <a:r>
              <a:rPr lang="en-US" altLang="ja-JP" sz="2800" dirty="0"/>
              <a:t>: EMS</a:t>
            </a:r>
            <a:r>
              <a:rPr lang="ja-JP" altLang="en-US" sz="2800" dirty="0"/>
              <a:t>など（揮発性、</a:t>
            </a:r>
            <a:r>
              <a:rPr lang="ja-JP" altLang="en-US" sz="2800" dirty="0">
                <a:solidFill>
                  <a:srgbClr val="FF0000"/>
                </a:solidFill>
              </a:rPr>
              <a:t>ドラフト</a:t>
            </a:r>
            <a:r>
              <a:rPr lang="ja-JP" altLang="en-US" sz="2800" dirty="0"/>
              <a:t>）</a:t>
            </a:r>
            <a:endParaRPr lang="en-US" altLang="ja-JP" sz="2800" dirty="0"/>
          </a:p>
          <a:p>
            <a:pPr>
              <a:spcBef>
                <a:spcPts val="3072"/>
              </a:spcBef>
            </a:pPr>
            <a:r>
              <a:rPr lang="ja-JP" altLang="en-US" sz="2800" dirty="0"/>
              <a:t>エチブロ（吸着剤等で処理、</a:t>
            </a:r>
            <a:r>
              <a:rPr lang="ja-JP" altLang="en-US" sz="2800" dirty="0">
                <a:solidFill>
                  <a:srgbClr val="FF0000"/>
                </a:solidFill>
              </a:rPr>
              <a:t>産廃</a:t>
            </a:r>
            <a:r>
              <a:rPr lang="ja-JP" altLang="en-US" sz="2800" dirty="0"/>
              <a:t>）</a:t>
            </a:r>
            <a:endParaRPr lang="en-US" altLang="ja-JP" sz="2800" dirty="0"/>
          </a:p>
          <a:p>
            <a:pPr>
              <a:spcBef>
                <a:spcPts val="3072"/>
              </a:spcBef>
            </a:pPr>
            <a:r>
              <a:rPr lang="ja-JP" altLang="en-US" sz="2800" dirty="0"/>
              <a:t>有機溶媒</a:t>
            </a:r>
            <a:r>
              <a:rPr lang="en-US" altLang="ja-JP" sz="2800" dirty="0"/>
              <a:t>: DMSO</a:t>
            </a:r>
            <a:r>
              <a:rPr lang="ja-JP" altLang="en-US" sz="2800" dirty="0"/>
              <a:t>など（皮膚浸透性が高い、</a:t>
            </a:r>
            <a:r>
              <a:rPr lang="ja-JP" altLang="en-US" sz="2800" dirty="0">
                <a:solidFill>
                  <a:srgbClr val="FF0000"/>
                </a:solidFill>
              </a:rPr>
              <a:t>手袋</a:t>
            </a:r>
            <a:r>
              <a:rPr lang="ja-JP" altLang="en-US" sz="2800" dirty="0"/>
              <a:t>）</a:t>
            </a:r>
            <a:endParaRPr lang="en-US" altLang="ja-JP" sz="2800" dirty="0"/>
          </a:p>
          <a:p>
            <a:pPr>
              <a:spcBef>
                <a:spcPts val="3072"/>
              </a:spcBef>
            </a:pPr>
            <a:r>
              <a:rPr lang="ja-JP" altLang="en-US" sz="2800" dirty="0"/>
              <a:t>フェノール（酸性度が高い、</a:t>
            </a:r>
            <a:r>
              <a:rPr lang="ja-JP" altLang="en-US" sz="2800" dirty="0">
                <a:solidFill>
                  <a:srgbClr val="FF0000"/>
                </a:solidFill>
              </a:rPr>
              <a:t>手袋</a:t>
            </a:r>
            <a:r>
              <a:rPr lang="ja-JP" altLang="en-US" sz="2800" dirty="0"/>
              <a:t>）</a:t>
            </a:r>
            <a:endParaRPr lang="en-US" altLang="ja-JP" sz="2800" dirty="0"/>
          </a:p>
          <a:p>
            <a:pPr>
              <a:spcBef>
                <a:spcPts val="3072"/>
              </a:spcBef>
            </a:pPr>
            <a:r>
              <a:rPr kumimoji="1" lang="ja-JP" altLang="en-US" sz="2800" dirty="0" smtClean="0"/>
              <a:t>クロロホルム（揮発性高い、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ドラフト</a:t>
            </a:r>
            <a:r>
              <a:rPr kumimoji="1" lang="ja-JP" altLang="en-US" sz="2800" dirty="0" smtClean="0"/>
              <a:t>）</a:t>
            </a:r>
            <a:endParaRPr kumimoji="1" lang="en-US" altLang="ja-JP" sz="2800" dirty="0" smtClean="0"/>
          </a:p>
          <a:p>
            <a:pPr>
              <a:spcBef>
                <a:spcPts val="3072"/>
              </a:spcBef>
            </a:pPr>
            <a:r>
              <a:rPr lang="ja-JP" altLang="en-US" sz="2800" dirty="0" smtClean="0"/>
              <a:t>強酸</a:t>
            </a:r>
            <a:r>
              <a:rPr lang="en-US" altLang="ja-JP" sz="2800" dirty="0" smtClean="0"/>
              <a:t>:</a:t>
            </a:r>
            <a:r>
              <a:rPr lang="en-US" altLang="ja-JP" sz="2800" dirty="0"/>
              <a:t> </a:t>
            </a:r>
            <a:r>
              <a:rPr lang="ja-JP" altLang="en-US" sz="2800" dirty="0"/>
              <a:t>硫酸、酢酸（水和熱にも注意、</a:t>
            </a:r>
            <a:r>
              <a:rPr lang="ja-JP" altLang="en-US" sz="2800" dirty="0">
                <a:solidFill>
                  <a:srgbClr val="FF0000"/>
                </a:solidFill>
              </a:rPr>
              <a:t>眼鏡など</a:t>
            </a:r>
            <a:r>
              <a:rPr lang="ja-JP" altLang="en-US" sz="2800" dirty="0"/>
              <a:t>）</a:t>
            </a:r>
            <a:endParaRPr lang="en-US" altLang="ja-JP" sz="2800" dirty="0" smtClean="0"/>
          </a:p>
          <a:p>
            <a:pPr>
              <a:spcBef>
                <a:spcPts val="3072"/>
              </a:spcBef>
            </a:pPr>
            <a:r>
              <a:rPr lang="ja-JP" altLang="en-US" sz="2800" dirty="0" smtClean="0"/>
              <a:t>レクチン（糖鎖認識タンパクだが毒性、</a:t>
            </a:r>
            <a:r>
              <a:rPr lang="ja-JP" altLang="en-US" sz="2800" dirty="0" smtClean="0">
                <a:solidFill>
                  <a:srgbClr val="FF0000"/>
                </a:solidFill>
              </a:rPr>
              <a:t>マスク</a:t>
            </a:r>
            <a:r>
              <a:rPr lang="ja-JP" altLang="en-US" sz="2800" dirty="0" smtClean="0"/>
              <a:t>）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1930130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20090" y="600640"/>
            <a:ext cx="53142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latin typeface="ヒラギノ丸ゴ ProN W4"/>
                <a:ea typeface="ヒラギノ丸ゴ ProN W4"/>
                <a:cs typeface="ヒラギノ丸ゴ ProN W4"/>
              </a:rPr>
              <a:t>非常時のために・・・</a:t>
            </a:r>
            <a:endParaRPr kumimoji="1" lang="ja-JP" altLang="en-US" sz="4000" dirty="0">
              <a:latin typeface="ヒラギノ丸ゴ ProN W4"/>
              <a:ea typeface="ヒラギノ丸ゴ ProN W4"/>
              <a:cs typeface="ヒラギノ丸ゴ ProN W4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12856" y="1965669"/>
            <a:ext cx="5109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ヒラギノ丸ゴ ProN W4"/>
                <a:ea typeface="ヒラギノ丸ゴ ProN W4"/>
                <a:cs typeface="ヒラギノ丸ゴ ProN W4"/>
              </a:rPr>
              <a:t>避難経路の確認（廊下，階段，窓）</a:t>
            </a:r>
            <a:endParaRPr kumimoji="1" lang="ja-JP" altLang="en-US" sz="2400" dirty="0">
              <a:latin typeface="ヒラギノ丸ゴ ProN W4"/>
              <a:ea typeface="ヒラギノ丸ゴ ProN W4"/>
              <a:cs typeface="ヒラギノ丸ゴ ProN W4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12856" y="2735420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ヒラギノ丸ゴ ProN W4"/>
                <a:ea typeface="ヒラギノ丸ゴ ProN W4"/>
                <a:cs typeface="ヒラギノ丸ゴ ProN W4"/>
              </a:rPr>
              <a:t>非常ベルの位置の確認</a:t>
            </a:r>
            <a:endParaRPr kumimoji="1" lang="ja-JP" altLang="en-US" sz="2400" dirty="0">
              <a:latin typeface="ヒラギノ丸ゴ ProN W4"/>
              <a:ea typeface="ヒラギノ丸ゴ ProN W4"/>
              <a:cs typeface="ヒラギノ丸ゴ ProN W4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856" y="4274922"/>
            <a:ext cx="6340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ヒラギノ丸ゴ ProN W4"/>
                <a:ea typeface="ヒラギノ丸ゴ ProN W4"/>
                <a:cs typeface="ヒラギノ丸ゴ ProN W4"/>
              </a:rPr>
              <a:t>廊下シャワーの位置の確認（</a:t>
            </a:r>
            <a:r>
              <a:rPr lang="ja-JP" altLang="en-US" sz="2400" dirty="0">
                <a:latin typeface="ヒラギノ丸ゴ ProN W4"/>
                <a:ea typeface="ヒラギノ丸ゴ ProN W4"/>
                <a:cs typeface="ヒラギノ丸ゴ ProN W4"/>
              </a:rPr>
              <a:t>地階は</a:t>
            </a:r>
            <a:r>
              <a:rPr lang="ja-JP" altLang="en-US" sz="2400" dirty="0" smtClean="0">
                <a:latin typeface="ヒラギノ丸ゴ ProN W4"/>
                <a:ea typeface="ヒラギノ丸ゴ ProN W4"/>
                <a:cs typeface="ヒラギノ丸ゴ ProN W4"/>
              </a:rPr>
              <a:t>洗浄室）</a:t>
            </a:r>
            <a:endParaRPr kumimoji="1" lang="ja-JP" altLang="en-US" sz="2400" dirty="0">
              <a:latin typeface="ヒラギノ丸ゴ ProN W4"/>
              <a:ea typeface="ヒラギノ丸ゴ ProN W4"/>
              <a:cs typeface="ヒラギノ丸ゴ ProN W4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12856" y="3505171"/>
            <a:ext cx="4185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ヒラギノ丸ゴ ProN W4"/>
                <a:ea typeface="ヒラギノ丸ゴ ProN W4"/>
                <a:cs typeface="ヒラギノ丸ゴ ProN W4"/>
              </a:rPr>
              <a:t>消化器の位置と使い方の確認</a:t>
            </a:r>
            <a:endParaRPr kumimoji="1" lang="ja-JP" altLang="en-US" sz="2400" dirty="0">
              <a:latin typeface="ヒラギノ丸ゴ ProN W4"/>
              <a:ea typeface="ヒラギノ丸ゴ ProN W4"/>
              <a:cs typeface="ヒラギノ丸ゴ ProN W4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312856" y="5044673"/>
            <a:ext cx="7719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latin typeface="ヒラギノ丸ゴ ProN W4"/>
                <a:ea typeface="ヒラギノ丸ゴ ProN W4"/>
                <a:cs typeface="ヒラギノ丸ゴ ProN W4"/>
              </a:rPr>
              <a:t>AED</a:t>
            </a:r>
            <a:r>
              <a:rPr lang="ja-JP" altLang="en-US" sz="2400" dirty="0">
                <a:latin typeface="ヒラギノ丸ゴ ProN W4"/>
                <a:ea typeface="ヒラギノ丸ゴ ProN W4"/>
                <a:cs typeface="ヒラギノ丸ゴ ProN W4"/>
              </a:rPr>
              <a:t>（自動体外式除細動器</a:t>
            </a:r>
            <a:r>
              <a:rPr lang="ja-JP" altLang="en-US" sz="2400" dirty="0" smtClean="0">
                <a:latin typeface="ヒラギノ丸ゴ ProN W4"/>
                <a:ea typeface="ヒラギノ丸ゴ ProN W4"/>
                <a:cs typeface="ヒラギノ丸ゴ ProN W4"/>
              </a:rPr>
              <a:t>）の位置の確認（</a:t>
            </a:r>
            <a:r>
              <a:rPr lang="en-US" altLang="ja-JP" sz="2400" dirty="0" smtClean="0">
                <a:latin typeface="ヒラギノ丸ゴ ProN W4"/>
                <a:ea typeface="ヒラギノ丸ゴ ProN W4"/>
                <a:cs typeface="ヒラギノ丸ゴ ProN W4"/>
              </a:rPr>
              <a:t>13</a:t>
            </a:r>
            <a:r>
              <a:rPr lang="ja-JP" altLang="en-US" sz="2400" dirty="0" smtClean="0">
                <a:latin typeface="ヒラギノ丸ゴ ProN W4"/>
                <a:ea typeface="ヒラギノ丸ゴ ProN W4"/>
                <a:cs typeface="ヒラギノ丸ゴ ProN W4"/>
              </a:rPr>
              <a:t>号館）</a:t>
            </a:r>
            <a:endParaRPr kumimoji="1" lang="ja-JP" altLang="en-US" sz="2400" dirty="0">
              <a:latin typeface="ヒラギノ丸ゴ ProN W4"/>
              <a:ea typeface="ヒラギノ丸ゴ ProN W4"/>
              <a:cs typeface="ヒラギノ丸ゴ ProN W4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12856" y="5814422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ヒラギノ丸ゴ ProN W4"/>
                <a:ea typeface="ヒラギノ丸ゴ ProN W4"/>
                <a:cs typeface="ヒラギノ丸ゴ ProN W4"/>
              </a:rPr>
              <a:t>緊急地震速報への対応の心構え</a:t>
            </a:r>
            <a:endParaRPr kumimoji="1" lang="ja-JP" altLang="en-US" sz="2400" dirty="0">
              <a:latin typeface="ヒラギノ丸ゴ ProN W4"/>
              <a:ea typeface="ヒラギノ丸ゴ ProN W4"/>
              <a:cs typeface="ヒラギノ丸ゴ ProN W4"/>
            </a:endParaRPr>
          </a:p>
        </p:txBody>
      </p:sp>
    </p:spTree>
    <p:extLst>
      <p:ext uri="{BB962C8B-B14F-4D97-AF65-F5344CB8AC3E}">
        <p14:creationId xmlns:p14="http://schemas.microsoft.com/office/powerpoint/2010/main" val="3319161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爆発 1 3"/>
          <p:cNvSpPr/>
          <p:nvPr/>
        </p:nvSpPr>
        <p:spPr>
          <a:xfrm>
            <a:off x="905588" y="488455"/>
            <a:ext cx="3506794" cy="1298727"/>
          </a:xfrm>
          <a:prstGeom prst="irregularSeal1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j-ea"/>
              <a:ea typeface="+mj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04987" y="95315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j-ea"/>
                <a:ea typeface="+mj-ea"/>
              </a:rPr>
              <a:t>事故発生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12718" y="999319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+mj-ea"/>
                <a:ea typeface="+mj-ea"/>
              </a:rPr>
              <a:t>火災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77555" y="999319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+mj-ea"/>
                <a:ea typeface="+mj-ea"/>
              </a:rPr>
              <a:t>負傷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8" name="下矢印 7"/>
          <p:cNvSpPr/>
          <p:nvPr/>
        </p:nvSpPr>
        <p:spPr>
          <a:xfrm>
            <a:off x="2513693" y="1553392"/>
            <a:ext cx="290585" cy="41971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04987" y="2046724"/>
            <a:ext cx="1107996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j-ea"/>
                <a:ea typeface="+mj-ea"/>
              </a:rPr>
              <a:t>担当教員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1" name="下矢印 10"/>
          <p:cNvSpPr/>
          <p:nvPr/>
        </p:nvSpPr>
        <p:spPr>
          <a:xfrm>
            <a:off x="2223108" y="2468151"/>
            <a:ext cx="290585" cy="41971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j-ea"/>
              <a:ea typeface="+mj-ea"/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2804278" y="2468151"/>
            <a:ext cx="290585" cy="144874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89434" y="2930912"/>
            <a:ext cx="2339102" cy="52322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>
                <a:latin typeface="+mj-ea"/>
                <a:ea typeface="+mj-ea"/>
              </a:rPr>
              <a:t>理工</a:t>
            </a:r>
            <a:r>
              <a:rPr lang="ja-JP" altLang="en-US" sz="1400" dirty="0" smtClean="0">
                <a:latin typeface="+mj-ea"/>
                <a:ea typeface="+mj-ea"/>
              </a:rPr>
              <a:t>学部事務室</a:t>
            </a:r>
            <a:r>
              <a:rPr lang="ja-JP" altLang="en-US" sz="1400" dirty="0">
                <a:latin typeface="+mj-ea"/>
                <a:ea typeface="+mj-ea"/>
              </a:rPr>
              <a:t>（</a:t>
            </a:r>
            <a:r>
              <a:rPr lang="en-US" altLang="ja-JP" sz="1400" dirty="0">
                <a:latin typeface="+mj-ea"/>
                <a:ea typeface="+mj-ea"/>
              </a:rPr>
              <a:t>7</a:t>
            </a:r>
            <a:r>
              <a:rPr lang="ja-JP" altLang="en-US" sz="1400" dirty="0">
                <a:latin typeface="+mj-ea"/>
                <a:ea typeface="+mj-ea"/>
              </a:rPr>
              <a:t>号館</a:t>
            </a:r>
            <a:r>
              <a:rPr lang="en-US" altLang="ja-JP" sz="1400" dirty="0">
                <a:latin typeface="+mj-ea"/>
                <a:ea typeface="+mj-ea"/>
              </a:rPr>
              <a:t>1</a:t>
            </a:r>
            <a:r>
              <a:rPr lang="ja-JP" altLang="en-US" sz="1400" dirty="0">
                <a:latin typeface="+mj-ea"/>
                <a:ea typeface="+mj-ea"/>
              </a:rPr>
              <a:t>階</a:t>
            </a:r>
            <a:r>
              <a:rPr lang="ja-JP" altLang="en-US" sz="1400" dirty="0" smtClean="0">
                <a:latin typeface="+mj-ea"/>
                <a:ea typeface="+mj-ea"/>
              </a:rPr>
              <a:t>）</a:t>
            </a:r>
            <a:endParaRPr lang="en-US" altLang="ja-JP" sz="1400" dirty="0" smtClean="0">
              <a:latin typeface="+mj-ea"/>
              <a:ea typeface="+mj-ea"/>
            </a:endParaRPr>
          </a:p>
          <a:p>
            <a:pPr algn="ctr"/>
            <a:r>
              <a:rPr lang="en-US" altLang="ja-JP" sz="1400" dirty="0">
                <a:latin typeface="+mj-ea"/>
                <a:ea typeface="+mj-ea"/>
              </a:rPr>
              <a:t>078</a:t>
            </a:r>
            <a:r>
              <a:rPr lang="ja-JP" altLang="en-US" sz="1400" dirty="0">
                <a:latin typeface="+mj-ea"/>
                <a:ea typeface="+mj-ea"/>
              </a:rPr>
              <a:t>－</a:t>
            </a:r>
            <a:r>
              <a:rPr lang="en-US" altLang="ja-JP" sz="1400" dirty="0">
                <a:latin typeface="+mj-ea"/>
                <a:ea typeface="+mj-ea"/>
              </a:rPr>
              <a:t>435</a:t>
            </a:r>
            <a:r>
              <a:rPr lang="ja-JP" altLang="en-US" sz="1400" dirty="0">
                <a:latin typeface="+mj-ea"/>
                <a:ea typeface="+mj-ea"/>
              </a:rPr>
              <a:t>－</a:t>
            </a:r>
            <a:r>
              <a:rPr lang="en-US" altLang="ja-JP" sz="1400" dirty="0">
                <a:latin typeface="+mj-ea"/>
                <a:ea typeface="+mj-ea"/>
              </a:rPr>
              <a:t>2468</a:t>
            </a:r>
            <a:r>
              <a:rPr lang="ja-JP" altLang="en-US" sz="1400" dirty="0"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latin typeface="+mj-ea"/>
                <a:ea typeface="+mj-ea"/>
              </a:rPr>
              <a:t>内線</a:t>
            </a:r>
            <a:r>
              <a:rPr lang="en-US" altLang="ja-JP" sz="1400" dirty="0" smtClean="0">
                <a:latin typeface="+mj-ea"/>
                <a:ea typeface="+mj-ea"/>
              </a:rPr>
              <a:t> 7400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23688" y="2497009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昼間</a:t>
            </a:r>
            <a:endParaRPr kumimoji="1" lang="ja-JP" altLang="en-US" sz="1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019308" y="2518532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夜間</a:t>
            </a:r>
            <a:endParaRPr kumimoji="1" lang="ja-JP" altLang="en-US" sz="1400" dirty="0"/>
          </a:p>
        </p:txBody>
      </p:sp>
      <p:sp>
        <p:nvSpPr>
          <p:cNvPr id="15" name="下矢印 14"/>
          <p:cNvSpPr/>
          <p:nvPr/>
        </p:nvSpPr>
        <p:spPr>
          <a:xfrm>
            <a:off x="2230215" y="3497180"/>
            <a:ext cx="290585" cy="41971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j-ea"/>
              <a:ea typeface="+mj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09360" y="3967378"/>
            <a:ext cx="2099252" cy="52322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>
                <a:latin typeface="+mj-ea"/>
                <a:ea typeface="+mj-ea"/>
              </a:rPr>
              <a:t>防災</a:t>
            </a:r>
            <a:r>
              <a:rPr lang="ja-JP" altLang="en-US" sz="1400" dirty="0" smtClean="0">
                <a:latin typeface="+mj-ea"/>
                <a:ea typeface="+mj-ea"/>
              </a:rPr>
              <a:t>センター（図書館横）</a:t>
            </a:r>
            <a:endParaRPr lang="en-US" altLang="ja-JP" sz="1400" dirty="0" smtClean="0">
              <a:latin typeface="+mj-ea"/>
              <a:ea typeface="+mj-ea"/>
            </a:endParaRPr>
          </a:p>
          <a:p>
            <a:pPr algn="ctr"/>
            <a:r>
              <a:rPr lang="en-US" altLang="ja-JP" sz="1400" dirty="0" smtClean="0">
                <a:latin typeface="+mj-ea"/>
                <a:ea typeface="+mj-ea"/>
              </a:rPr>
              <a:t>078-453-2778</a:t>
            </a:r>
            <a:r>
              <a:rPr lang="ja-JP" altLang="en-US" sz="1400" dirty="0">
                <a:latin typeface="+mj-ea"/>
                <a:ea typeface="+mj-ea"/>
              </a:rPr>
              <a:t>　内線</a:t>
            </a:r>
            <a:r>
              <a:rPr lang="en-US" altLang="ja-JP" sz="1400" dirty="0">
                <a:latin typeface="+mj-ea"/>
                <a:ea typeface="+mj-ea"/>
              </a:rPr>
              <a:t>2902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17" name="右カーブ矢印 16"/>
          <p:cNvSpPr/>
          <p:nvPr/>
        </p:nvSpPr>
        <p:spPr>
          <a:xfrm>
            <a:off x="899009" y="1095372"/>
            <a:ext cx="602695" cy="4213912"/>
          </a:xfrm>
          <a:prstGeom prst="curvedRightArrow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89188" y="1968637"/>
            <a:ext cx="461665" cy="246738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/>
              <a:t>非常ボタン・火災報知器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81658" y="4989869"/>
            <a:ext cx="2954655" cy="129266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>
                <a:latin typeface="+mj-ea"/>
                <a:ea typeface="+mj-ea"/>
              </a:rPr>
              <a:t>7</a:t>
            </a:r>
            <a:r>
              <a:rPr lang="ja-JP" altLang="en-US" sz="1400" dirty="0">
                <a:latin typeface="+mj-ea"/>
                <a:ea typeface="+mj-ea"/>
              </a:rPr>
              <a:t>号館守衛室</a:t>
            </a:r>
          </a:p>
          <a:p>
            <a:pPr algn="ctr"/>
            <a:r>
              <a:rPr lang="en-US" altLang="ja-JP" sz="1400" dirty="0" smtClean="0">
                <a:latin typeface="+mj-ea"/>
                <a:ea typeface="+mj-ea"/>
              </a:rPr>
              <a:t>078-435-2636</a:t>
            </a:r>
            <a:r>
              <a:rPr lang="ja-JP" altLang="en-US" sz="1400" dirty="0"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latin typeface="+mj-ea"/>
                <a:ea typeface="+mj-ea"/>
              </a:rPr>
              <a:t>内線</a:t>
            </a:r>
            <a:r>
              <a:rPr lang="en-US" altLang="ja-JP" sz="1400" dirty="0" smtClean="0">
                <a:latin typeface="+mj-ea"/>
                <a:ea typeface="+mj-ea"/>
              </a:rPr>
              <a:t> 6905</a:t>
            </a:r>
            <a:r>
              <a:rPr lang="ja-JP" altLang="en-US" sz="1400" dirty="0">
                <a:latin typeface="+mj-ea"/>
                <a:ea typeface="+mj-ea"/>
              </a:rPr>
              <a:t>・</a:t>
            </a:r>
            <a:r>
              <a:rPr lang="en-US" altLang="ja-JP" sz="1400" dirty="0">
                <a:latin typeface="+mj-ea"/>
                <a:ea typeface="+mj-ea"/>
              </a:rPr>
              <a:t>6906</a:t>
            </a:r>
          </a:p>
          <a:p>
            <a:pPr algn="ctr"/>
            <a:r>
              <a:rPr lang="ja-JP" altLang="en-US" sz="1400" dirty="0" smtClean="0">
                <a:latin typeface="+mj-ea"/>
                <a:ea typeface="+mj-ea"/>
              </a:rPr>
              <a:t>（</a:t>
            </a:r>
            <a:r>
              <a:rPr lang="ja-JP" altLang="en-US" sz="1400" dirty="0">
                <a:latin typeface="+mj-ea"/>
                <a:ea typeface="+mj-ea"/>
              </a:rPr>
              <a:t>上記内線で不在時）</a:t>
            </a:r>
            <a:r>
              <a:rPr lang="en-US" altLang="ja-JP" sz="1400" dirty="0" smtClean="0">
                <a:latin typeface="+mj-ea"/>
                <a:ea typeface="+mj-ea"/>
              </a:rPr>
              <a:t>090-6601-0927</a:t>
            </a:r>
          </a:p>
          <a:p>
            <a:pPr algn="ctr"/>
            <a:endParaRPr lang="en-US" altLang="ja-JP" sz="800" dirty="0">
              <a:latin typeface="+mj-ea"/>
              <a:ea typeface="+mj-ea"/>
            </a:endParaRPr>
          </a:p>
          <a:p>
            <a:pPr algn="ctr"/>
            <a:r>
              <a:rPr lang="en-US" altLang="ja-JP" sz="1400" dirty="0" smtClean="0">
                <a:latin typeface="+mj-ea"/>
                <a:ea typeface="+mj-ea"/>
              </a:rPr>
              <a:t>13</a:t>
            </a:r>
            <a:r>
              <a:rPr lang="ja-JP" altLang="en-US" sz="1400" dirty="0">
                <a:latin typeface="+mj-ea"/>
                <a:ea typeface="+mj-ea"/>
              </a:rPr>
              <a:t>号館守衛室</a:t>
            </a:r>
          </a:p>
          <a:p>
            <a:pPr algn="ctr"/>
            <a:r>
              <a:rPr lang="en-US" altLang="ja-JP" sz="1400" dirty="0" smtClean="0">
                <a:latin typeface="+mj-ea"/>
                <a:ea typeface="+mj-ea"/>
              </a:rPr>
              <a:t>078-435-2640</a:t>
            </a:r>
            <a:r>
              <a:rPr lang="ja-JP" altLang="en-US" sz="1400" dirty="0"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latin typeface="+mj-ea"/>
                <a:ea typeface="+mj-ea"/>
              </a:rPr>
              <a:t>内線</a:t>
            </a:r>
            <a:r>
              <a:rPr lang="en-US" altLang="ja-JP" sz="1400" dirty="0" smtClean="0">
                <a:latin typeface="+mj-ea"/>
                <a:ea typeface="+mj-ea"/>
              </a:rPr>
              <a:t> 6909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21" name="上下矢印 20"/>
          <p:cNvSpPr/>
          <p:nvPr/>
        </p:nvSpPr>
        <p:spPr>
          <a:xfrm>
            <a:off x="2529812" y="4523727"/>
            <a:ext cx="258346" cy="419713"/>
          </a:xfrm>
          <a:prstGeom prst="upDownArrow">
            <a:avLst/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098678" y="876208"/>
            <a:ext cx="1479993" cy="52322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+mn-ea"/>
              </a:rPr>
              <a:t>状況に応じて</a:t>
            </a:r>
            <a:endParaRPr kumimoji="1" lang="en-US" altLang="ja-JP" sz="1400" dirty="0" smtClean="0">
              <a:latin typeface="+mn-ea"/>
            </a:endParaRPr>
          </a:p>
          <a:p>
            <a:r>
              <a:rPr lang="ja-JP" altLang="en-US" sz="1400" dirty="0" smtClean="0">
                <a:latin typeface="+mn-ea"/>
              </a:rPr>
              <a:t>消防・救急　１１９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23" name="右矢印 22"/>
          <p:cNvSpPr/>
          <p:nvPr/>
        </p:nvSpPr>
        <p:spPr>
          <a:xfrm>
            <a:off x="4364749" y="985790"/>
            <a:ext cx="678031" cy="304056"/>
          </a:xfrm>
          <a:prstGeom prst="rightArrow">
            <a:avLst/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872676" y="3466750"/>
            <a:ext cx="2159566" cy="52322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医務室（</a:t>
            </a:r>
            <a:r>
              <a:rPr lang="en-US" altLang="ja-JP" sz="1400" dirty="0"/>
              <a:t>3</a:t>
            </a:r>
            <a:r>
              <a:rPr lang="ja-JP" altLang="en-US" sz="1400" dirty="0"/>
              <a:t>号館</a:t>
            </a:r>
            <a:r>
              <a:rPr lang="en-US" altLang="ja-JP" sz="1400" dirty="0"/>
              <a:t>1</a:t>
            </a:r>
            <a:r>
              <a:rPr lang="ja-JP" altLang="en-US" sz="1400" dirty="0"/>
              <a:t>階）</a:t>
            </a:r>
          </a:p>
          <a:p>
            <a:pPr algn="ctr"/>
            <a:r>
              <a:rPr lang="en-US" altLang="ja-JP" sz="1400" dirty="0" smtClean="0"/>
              <a:t>078-435-2703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内線</a:t>
            </a:r>
            <a:r>
              <a:rPr lang="en-US" altLang="ja-JP" sz="1400" dirty="0" smtClean="0"/>
              <a:t> 2256</a:t>
            </a:r>
            <a:endParaRPr kumimoji="1" lang="ja-JP" altLang="en-US" sz="1400" dirty="0"/>
          </a:p>
        </p:txBody>
      </p:sp>
      <p:sp>
        <p:nvSpPr>
          <p:cNvPr id="26" name="右矢印 25"/>
          <p:cNvSpPr/>
          <p:nvPr/>
        </p:nvSpPr>
        <p:spPr>
          <a:xfrm rot="3111364">
            <a:off x="3320026" y="2458491"/>
            <a:ext cx="2184714" cy="222042"/>
          </a:xfrm>
          <a:prstGeom prst="rightArrow">
            <a:avLst/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872676" y="5451534"/>
            <a:ext cx="3060603" cy="83099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/>
              <a:t>化学薬品による急性中毒の情報：</a:t>
            </a:r>
            <a:r>
              <a:rPr lang="en-US" altLang="ja-JP" sz="1200" dirty="0"/>
              <a:t>365</a:t>
            </a:r>
            <a:r>
              <a:rPr lang="ja-JP" altLang="en-US" sz="1200" dirty="0"/>
              <a:t>日受付</a:t>
            </a:r>
          </a:p>
          <a:p>
            <a:pPr algn="ctr"/>
            <a:r>
              <a:rPr lang="ja-JP" altLang="en-US" sz="1200" dirty="0"/>
              <a:t>（財）日本中毒情報センター</a:t>
            </a:r>
          </a:p>
          <a:p>
            <a:pPr algn="ctr"/>
            <a:r>
              <a:rPr lang="ja-JP" altLang="en-US" sz="1200" dirty="0"/>
              <a:t>大阪中毒 </a:t>
            </a:r>
            <a:r>
              <a:rPr lang="en-US" altLang="ja-JP" sz="1200" dirty="0"/>
              <a:t>110</a:t>
            </a:r>
            <a:r>
              <a:rPr lang="ja-JP" altLang="en-US" sz="1200" dirty="0"/>
              <a:t>番</a:t>
            </a:r>
            <a:r>
              <a:rPr lang="ja-JP" altLang="en-US" sz="1200" dirty="0" smtClean="0"/>
              <a:t>：</a:t>
            </a:r>
            <a:r>
              <a:rPr lang="en-US" altLang="ja-JP" sz="1200" dirty="0" smtClean="0"/>
              <a:t> 072</a:t>
            </a:r>
            <a:r>
              <a:rPr lang="en-US" altLang="ja-JP" sz="1200" dirty="0"/>
              <a:t>-727-2499 </a:t>
            </a:r>
            <a:r>
              <a:rPr lang="en-US" altLang="ja-JP" sz="1200" dirty="0" smtClean="0"/>
              <a:t> 24</a:t>
            </a:r>
            <a:r>
              <a:rPr lang="ja-JP" altLang="en-US" sz="1200" dirty="0"/>
              <a:t>時間</a:t>
            </a:r>
          </a:p>
          <a:p>
            <a:pPr algn="ctr"/>
            <a:r>
              <a:rPr lang="ja-JP" altLang="en-US" sz="1200" dirty="0"/>
              <a:t>つくば中毒 </a:t>
            </a:r>
            <a:r>
              <a:rPr lang="en-US" altLang="ja-JP" sz="1200" dirty="0"/>
              <a:t>110</a:t>
            </a:r>
            <a:r>
              <a:rPr lang="ja-JP" altLang="en-US" sz="1200" dirty="0"/>
              <a:t>番</a:t>
            </a:r>
            <a:r>
              <a:rPr lang="ja-JP" altLang="en-US" sz="1200" dirty="0" smtClean="0"/>
              <a:t>：</a:t>
            </a:r>
            <a:r>
              <a:rPr lang="en-US" altLang="ja-JP" sz="1200" dirty="0" smtClean="0"/>
              <a:t> 029</a:t>
            </a:r>
            <a:r>
              <a:rPr lang="en-US" altLang="ja-JP" sz="1200" dirty="0"/>
              <a:t>−852−9999 </a:t>
            </a:r>
            <a:r>
              <a:rPr lang="en-US" altLang="ja-JP" sz="1200" dirty="0" smtClean="0"/>
              <a:t> 9</a:t>
            </a:r>
            <a:r>
              <a:rPr lang="ja-JP" altLang="en-US" sz="1200" dirty="0"/>
              <a:t>～</a:t>
            </a:r>
            <a:r>
              <a:rPr lang="en-US" altLang="ja-JP" sz="1200" dirty="0"/>
              <a:t>21</a:t>
            </a:r>
            <a:r>
              <a:rPr lang="ja-JP" altLang="en-US" sz="1200" dirty="0"/>
              <a:t>時</a:t>
            </a:r>
            <a:endParaRPr kumimoji="1" lang="ja-JP" altLang="en-US" sz="12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346204" y="1492244"/>
            <a:ext cx="3559388" cy="83099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+mj-ea"/>
              </a:rPr>
              <a:t>救急車（消防車）をおねがいします</a:t>
            </a:r>
            <a:r>
              <a:rPr lang="ja-JP" altLang="en-US" sz="1200" dirty="0" smtClean="0">
                <a:latin typeface="+mj-ea"/>
              </a:rPr>
              <a:t>。</a:t>
            </a:r>
            <a:endParaRPr lang="en-US" altLang="ja-JP" sz="1200" dirty="0" smtClean="0">
              <a:latin typeface="+mj-ea"/>
            </a:endParaRPr>
          </a:p>
          <a:p>
            <a:r>
              <a:rPr lang="ja-JP" altLang="en-US" sz="1200" dirty="0" smtClean="0">
                <a:latin typeface="+mj-ea"/>
              </a:rPr>
              <a:t>甲南大学の＊＊＊＊です。</a:t>
            </a:r>
            <a:endParaRPr lang="en-US" altLang="ja-JP" sz="1200" dirty="0">
              <a:latin typeface="+mj-ea"/>
            </a:endParaRPr>
          </a:p>
          <a:p>
            <a:r>
              <a:rPr kumimoji="1" lang="ja-JP" altLang="en-US" sz="1200" dirty="0" smtClean="0">
                <a:latin typeface="+mj-ea"/>
                <a:ea typeface="+mj-ea"/>
              </a:rPr>
              <a:t>東灘区西岡本６</a:t>
            </a:r>
            <a:r>
              <a:rPr kumimoji="1" lang="en-US" altLang="ja-JP" sz="1200" dirty="0" smtClean="0">
                <a:latin typeface="+mj-ea"/>
                <a:ea typeface="+mj-ea"/>
              </a:rPr>
              <a:t>−</a:t>
            </a:r>
            <a:r>
              <a:rPr kumimoji="1" lang="ja-JP" altLang="en-US" sz="1200" dirty="0" smtClean="0">
                <a:latin typeface="+mj-ea"/>
                <a:ea typeface="+mj-ea"/>
              </a:rPr>
              <a:t>１の甲南大学西校舎１４号館です。</a:t>
            </a:r>
            <a:endParaRPr kumimoji="1" lang="en-US" altLang="ja-JP" sz="1200" dirty="0" smtClean="0">
              <a:latin typeface="+mj-ea"/>
              <a:ea typeface="+mj-ea"/>
            </a:endParaRPr>
          </a:p>
          <a:p>
            <a:r>
              <a:rPr kumimoji="1" lang="ja-JP" altLang="en-US" sz="1200" dirty="0" smtClean="0">
                <a:latin typeface="+mj-ea"/>
                <a:ea typeface="+mj-ea"/>
              </a:rPr>
              <a:t>だれが（なにが）どうして，どうなりました。</a:t>
            </a:r>
            <a:endParaRPr kumimoji="1" lang="en-US" altLang="ja-JP" sz="1200" dirty="0" smtClean="0">
              <a:latin typeface="+mj-ea"/>
              <a:ea typeface="+mj-ea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346204" y="2416056"/>
            <a:ext cx="3147015" cy="46166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緊急車両（救急車・消防車等）を呼んだ場合は</a:t>
            </a:r>
          </a:p>
          <a:p>
            <a:r>
              <a:rPr lang="ja-JP" altLang="en-US" sz="1200" dirty="0">
                <a:latin typeface="+mn-ea"/>
              </a:rPr>
              <a:t>１４号館南東の信号まで誘導に行くこと</a:t>
            </a:r>
            <a:r>
              <a:rPr lang="ja-JP" altLang="en-US" sz="1200" dirty="0" smtClean="0">
                <a:latin typeface="+mn-ea"/>
              </a:rPr>
              <a:t>。</a:t>
            </a:r>
            <a:endParaRPr lang="ja-JP" altLang="en-US" sz="1200" dirty="0">
              <a:latin typeface="+mn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872676" y="4076778"/>
            <a:ext cx="2159566" cy="110799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 smtClean="0">
                <a:latin typeface="+mj-ea"/>
                <a:ea typeface="+mj-ea"/>
              </a:rPr>
              <a:t>夜間・休日</a:t>
            </a:r>
            <a:endParaRPr lang="en-US" altLang="ja-JP" sz="1200" dirty="0" smtClean="0">
              <a:latin typeface="+mj-ea"/>
              <a:ea typeface="+mj-ea"/>
            </a:endParaRPr>
          </a:p>
          <a:p>
            <a:pPr algn="ctr"/>
            <a:r>
              <a:rPr lang="ja-JP" altLang="en-US" sz="1400" dirty="0" smtClean="0">
                <a:latin typeface="+mj-ea"/>
                <a:ea typeface="+mj-ea"/>
              </a:rPr>
              <a:t>神戸市救急</a:t>
            </a:r>
            <a:r>
              <a:rPr lang="ja-JP" altLang="en-US" sz="1400" dirty="0">
                <a:latin typeface="+mj-ea"/>
                <a:ea typeface="+mj-ea"/>
              </a:rPr>
              <a:t>医療案内</a:t>
            </a:r>
            <a:r>
              <a:rPr lang="ja-JP" altLang="en-US" sz="1400" dirty="0" smtClean="0">
                <a:latin typeface="+mj-ea"/>
                <a:ea typeface="+mj-ea"/>
              </a:rPr>
              <a:t>電話</a:t>
            </a:r>
            <a:endParaRPr lang="en-US" altLang="ja-JP" sz="1400" dirty="0" smtClean="0">
              <a:latin typeface="+mj-ea"/>
              <a:ea typeface="+mj-ea"/>
            </a:endParaRPr>
          </a:p>
          <a:p>
            <a:pPr algn="ctr"/>
            <a:r>
              <a:rPr lang="en-US" altLang="ja-JP" sz="1400" dirty="0" smtClean="0">
                <a:latin typeface="+mj-ea"/>
                <a:ea typeface="+mj-ea"/>
              </a:rPr>
              <a:t>078-846</a:t>
            </a:r>
            <a:r>
              <a:rPr lang="en-US" altLang="ja-JP" sz="1400" dirty="0">
                <a:latin typeface="+mj-ea"/>
                <a:ea typeface="+mj-ea"/>
              </a:rPr>
              <a:t>-</a:t>
            </a:r>
            <a:r>
              <a:rPr lang="en-US" altLang="ja-JP" sz="1400" dirty="0" smtClean="0">
                <a:latin typeface="+mj-ea"/>
                <a:ea typeface="+mj-ea"/>
              </a:rPr>
              <a:t>0099</a:t>
            </a:r>
          </a:p>
          <a:p>
            <a:pPr algn="ctr"/>
            <a:r>
              <a:rPr lang="ja-JP" altLang="en-US" sz="1200" dirty="0">
                <a:latin typeface="+mj-ea"/>
                <a:ea typeface="+mj-ea"/>
              </a:rPr>
              <a:t>月～金曜　</a:t>
            </a:r>
            <a:r>
              <a:rPr lang="en-US" altLang="ja-JP" sz="1200" dirty="0">
                <a:latin typeface="+mj-ea"/>
                <a:ea typeface="+mj-ea"/>
              </a:rPr>
              <a:t>17</a:t>
            </a:r>
            <a:r>
              <a:rPr lang="ja-JP" altLang="en-US" sz="1200" dirty="0">
                <a:latin typeface="+mj-ea"/>
                <a:ea typeface="+mj-ea"/>
              </a:rPr>
              <a:t>：</a:t>
            </a:r>
            <a:r>
              <a:rPr lang="en-US" altLang="ja-JP" sz="1200" dirty="0">
                <a:latin typeface="+mj-ea"/>
                <a:ea typeface="+mj-ea"/>
              </a:rPr>
              <a:t>00</a:t>
            </a:r>
            <a:r>
              <a:rPr lang="ja-JP" altLang="en-US" sz="1200" dirty="0">
                <a:latin typeface="+mj-ea"/>
                <a:ea typeface="+mj-ea"/>
              </a:rPr>
              <a:t>～翌</a:t>
            </a:r>
            <a:r>
              <a:rPr lang="en-US" altLang="ja-JP" sz="1200" dirty="0">
                <a:latin typeface="+mj-ea"/>
                <a:ea typeface="+mj-ea"/>
              </a:rPr>
              <a:t>9</a:t>
            </a:r>
            <a:r>
              <a:rPr lang="ja-JP" altLang="en-US" sz="1200" dirty="0">
                <a:latin typeface="+mj-ea"/>
                <a:ea typeface="+mj-ea"/>
              </a:rPr>
              <a:t>：</a:t>
            </a:r>
            <a:r>
              <a:rPr lang="en-US" altLang="ja-JP" sz="1200" dirty="0" smtClean="0">
                <a:latin typeface="+mj-ea"/>
                <a:ea typeface="+mj-ea"/>
              </a:rPr>
              <a:t>00</a:t>
            </a:r>
          </a:p>
          <a:p>
            <a:pPr algn="ctr"/>
            <a:r>
              <a:rPr lang="ja-JP" altLang="en-US" sz="1200" dirty="0">
                <a:latin typeface="+mj-ea"/>
                <a:ea typeface="+mj-ea"/>
              </a:rPr>
              <a:t>土曜・日曜　</a:t>
            </a:r>
            <a:r>
              <a:rPr lang="en-US" altLang="ja-JP" sz="1200" dirty="0">
                <a:latin typeface="+mj-ea"/>
                <a:ea typeface="+mj-ea"/>
              </a:rPr>
              <a:t>9</a:t>
            </a:r>
            <a:r>
              <a:rPr lang="ja-JP" altLang="en-US" sz="1200" dirty="0">
                <a:latin typeface="+mj-ea"/>
                <a:ea typeface="+mj-ea"/>
              </a:rPr>
              <a:t>：</a:t>
            </a:r>
            <a:r>
              <a:rPr lang="en-US" altLang="ja-JP" sz="1200" dirty="0">
                <a:latin typeface="+mj-ea"/>
                <a:ea typeface="+mj-ea"/>
              </a:rPr>
              <a:t>00</a:t>
            </a:r>
            <a:r>
              <a:rPr lang="ja-JP" altLang="en-US" sz="1200" dirty="0">
                <a:latin typeface="+mj-ea"/>
                <a:ea typeface="+mj-ea"/>
              </a:rPr>
              <a:t>～翌</a:t>
            </a:r>
            <a:r>
              <a:rPr lang="en-US" altLang="ja-JP" sz="1200" dirty="0">
                <a:latin typeface="+mj-ea"/>
                <a:ea typeface="+mj-ea"/>
              </a:rPr>
              <a:t>9</a:t>
            </a:r>
            <a:r>
              <a:rPr lang="ja-JP" altLang="en-US" sz="1200" dirty="0">
                <a:latin typeface="+mj-ea"/>
                <a:ea typeface="+mj-ea"/>
              </a:rPr>
              <a:t>：</a:t>
            </a:r>
            <a:r>
              <a:rPr lang="en-US" altLang="ja-JP" sz="1200" dirty="0" smtClean="0">
                <a:latin typeface="+mj-ea"/>
                <a:ea typeface="+mj-ea"/>
              </a:rPr>
              <a:t>00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10473" y="4046001"/>
            <a:ext cx="1569660" cy="11387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+mj-ea"/>
                <a:ea typeface="+mj-ea"/>
              </a:rPr>
              <a:t>救急対応の総合病院</a:t>
            </a:r>
            <a:endParaRPr kumimoji="1" lang="en-US" altLang="ja-JP" sz="1200" dirty="0" smtClean="0">
              <a:latin typeface="+mj-ea"/>
              <a:ea typeface="+mj-ea"/>
            </a:endParaRPr>
          </a:p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甲南病院</a:t>
            </a:r>
            <a:endParaRPr kumimoji="1" lang="en-US" altLang="ja-JP" sz="1400" dirty="0" smtClean="0">
              <a:latin typeface="+mj-ea"/>
              <a:ea typeface="+mj-ea"/>
            </a:endParaRPr>
          </a:p>
          <a:p>
            <a:pPr algn="ctr"/>
            <a:r>
              <a:rPr lang="en-US" altLang="ja-JP" sz="1400" dirty="0" smtClean="0">
                <a:latin typeface="+mj-ea"/>
                <a:ea typeface="+mj-ea"/>
              </a:rPr>
              <a:t>078-851-2161</a:t>
            </a:r>
            <a:endParaRPr lang="en-US" altLang="ja-JP" sz="800" dirty="0" smtClean="0">
              <a:latin typeface="+mj-ea"/>
              <a:ea typeface="+mj-ea"/>
            </a:endParaRPr>
          </a:p>
          <a:p>
            <a:pPr algn="ctr"/>
            <a:r>
              <a:rPr lang="ja-JP" altLang="en-US" sz="1400" dirty="0" smtClean="0">
                <a:latin typeface="+mj-ea"/>
                <a:ea typeface="+mj-ea"/>
              </a:rPr>
              <a:t>六甲ｱｲﾗﾝﾄﾞ病院</a:t>
            </a:r>
            <a:endParaRPr lang="en-US" altLang="ja-JP" sz="1400" dirty="0" smtClean="0">
              <a:latin typeface="+mj-ea"/>
              <a:ea typeface="+mj-ea"/>
            </a:endParaRPr>
          </a:p>
          <a:p>
            <a:pPr algn="ctr"/>
            <a:r>
              <a:rPr lang="en-US" altLang="ja-JP" sz="1400" dirty="0" smtClean="0">
                <a:latin typeface="+mj-ea"/>
                <a:ea typeface="+mj-ea"/>
              </a:rPr>
              <a:t>078-858-1111</a:t>
            </a:r>
          </a:p>
        </p:txBody>
      </p:sp>
      <p:sp>
        <p:nvSpPr>
          <p:cNvPr id="31" name="右カーブ矢印 30"/>
          <p:cNvSpPr/>
          <p:nvPr/>
        </p:nvSpPr>
        <p:spPr>
          <a:xfrm>
            <a:off x="960803" y="1095372"/>
            <a:ext cx="528631" cy="3275955"/>
          </a:xfrm>
          <a:prstGeom prst="curvedRightArrow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327301" y="6519784"/>
            <a:ext cx="44807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+mj-ea"/>
                <a:ea typeface="+mj-ea"/>
                <a:cs typeface="ＭＳ Ｐゴシック"/>
              </a:rPr>
              <a:t>甲南大学　自然科学研究科　生物実験に関する安全</a:t>
            </a:r>
            <a:r>
              <a:rPr lang="ja-JP" altLang="en-US" sz="1200" dirty="0">
                <a:latin typeface="+mj-ea"/>
                <a:ea typeface="+mj-ea"/>
                <a:cs typeface="ＭＳ Ｐゴシック"/>
              </a:rPr>
              <a:t>講習会　</a:t>
            </a:r>
            <a:r>
              <a:rPr lang="en-US" altLang="ja-JP" sz="1200" dirty="0">
                <a:latin typeface="+mj-ea"/>
                <a:ea typeface="+mj-ea"/>
                <a:cs typeface="ＭＳ Ｐゴシック"/>
              </a:rPr>
              <a:t>No. 4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27357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017455" y="991809"/>
            <a:ext cx="51090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 smtClean="0">
                <a:latin typeface="ヒラギノ丸ゴ ProN W4"/>
                <a:ea typeface="ヒラギノ丸ゴ ProN W4"/>
                <a:cs typeface="ヒラギノ丸ゴ ProN W4"/>
              </a:rPr>
              <a:t>最も</a:t>
            </a:r>
            <a:r>
              <a:rPr kumimoji="1" lang="ja-JP" altLang="en-US" sz="4800" dirty="0" smtClean="0">
                <a:latin typeface="ヒラギノ丸ゴ ProN W4"/>
                <a:ea typeface="ヒラギノ丸ゴ ProN W4"/>
                <a:cs typeface="ヒラギノ丸ゴ ProN W4"/>
              </a:rPr>
              <a:t>重要なことは</a:t>
            </a:r>
            <a:endParaRPr kumimoji="1" lang="ja-JP" altLang="en-US" sz="4800" dirty="0">
              <a:latin typeface="ヒラギノ丸ゴ ProN W4"/>
              <a:ea typeface="ヒラギノ丸ゴ ProN W4"/>
              <a:cs typeface="ヒラギノ丸ゴ ProN W4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94125" y="2686729"/>
            <a:ext cx="69557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latin typeface="ヒラギノ丸ゴ ProN W4"/>
                <a:ea typeface="ヒラギノ丸ゴ ProN W4"/>
                <a:cs typeface="ヒラギノ丸ゴ ProN W4"/>
              </a:rPr>
              <a:t>自らの身，他人の身を守る</a:t>
            </a:r>
            <a:endParaRPr kumimoji="1" lang="ja-JP" altLang="en-US" sz="4400" dirty="0">
              <a:latin typeface="ヒラギノ丸ゴ ProN W4"/>
              <a:ea typeface="ヒラギノ丸ゴ ProN W4"/>
              <a:cs typeface="ヒラギノ丸ゴ ProN W4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77002" y="4381649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latin typeface="ヒラギノ丸ゴ ProN W4"/>
                <a:ea typeface="ヒラギノ丸ゴ ProN W4"/>
                <a:cs typeface="ヒラギノ丸ゴ ProN W4"/>
              </a:rPr>
              <a:t>逃げる</a:t>
            </a:r>
            <a:endParaRPr kumimoji="1" lang="ja-JP" altLang="en-US" sz="4800" dirty="0">
              <a:latin typeface="ヒラギノ丸ゴ ProN W4"/>
              <a:ea typeface="ヒラギノ丸ゴ ProN W4"/>
              <a:cs typeface="ヒラギノ丸ゴ ProN W4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438587" y="4381649"/>
            <a:ext cx="26284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latin typeface="ヒラギノ丸ゴ ProN W4"/>
                <a:ea typeface="ヒラギノ丸ゴ ProN W4"/>
                <a:cs typeface="ヒラギノ丸ゴ ProN W4"/>
              </a:rPr>
              <a:t>知らせる</a:t>
            </a:r>
            <a:endParaRPr kumimoji="1" lang="ja-JP" altLang="en-US" sz="4800" dirty="0">
              <a:latin typeface="ヒラギノ丸ゴ ProN W4"/>
              <a:ea typeface="ヒラギノ丸ゴ ProN W4"/>
              <a:cs typeface="ヒラギノ丸ゴ ProN W4"/>
            </a:endParaRPr>
          </a:p>
        </p:txBody>
      </p:sp>
    </p:spTree>
    <p:extLst>
      <p:ext uri="{BB962C8B-B14F-4D97-AF65-F5344CB8AC3E}">
        <p14:creationId xmlns:p14="http://schemas.microsoft.com/office/powerpoint/2010/main" val="4275121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図形グループ 5"/>
          <p:cNvGrpSpPr/>
          <p:nvPr/>
        </p:nvGrpSpPr>
        <p:grpSpPr>
          <a:xfrm>
            <a:off x="1145421" y="777616"/>
            <a:ext cx="6853158" cy="2443532"/>
            <a:chOff x="1145421" y="777616"/>
            <a:chExt cx="6853158" cy="2443532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1145421" y="777616"/>
              <a:ext cx="685315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000" dirty="0" smtClean="0">
                  <a:latin typeface="ヒラギノ丸ゴ ProN W4"/>
                  <a:ea typeface="ヒラギノ丸ゴ ProN W4"/>
                  <a:cs typeface="ヒラギノ丸ゴ ProN W4"/>
                </a:rPr>
                <a:t>他人が知らずに</a:t>
              </a:r>
              <a:endParaRPr kumimoji="1" lang="en-US" altLang="ja-JP" sz="4000" dirty="0" smtClean="0">
                <a:latin typeface="ヒラギノ丸ゴ ProN W4"/>
                <a:ea typeface="ヒラギノ丸ゴ ProN W4"/>
                <a:cs typeface="ヒラギノ丸ゴ ProN W4"/>
              </a:endParaRPr>
            </a:p>
            <a:p>
              <a:r>
                <a:rPr kumimoji="1" lang="ja-JP" altLang="en-US" sz="4000" dirty="0" smtClean="0">
                  <a:latin typeface="ヒラギノ丸ゴ ProN W4"/>
                  <a:ea typeface="ヒラギノ丸ゴ ProN W4"/>
                  <a:cs typeface="ヒラギノ丸ゴ ProN W4"/>
                </a:rPr>
                <a:t>危険に陥ることがないように</a:t>
              </a:r>
              <a:endParaRPr kumimoji="1" lang="ja-JP" altLang="en-US" sz="4000" dirty="0">
                <a:latin typeface="ヒラギノ丸ゴ ProN W4"/>
                <a:ea typeface="ヒラギノ丸ゴ ProN W4"/>
                <a:cs typeface="ヒラギノ丸ゴ ProN W4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2171343" y="2513262"/>
              <a:ext cx="480131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000" dirty="0" smtClean="0">
                  <a:latin typeface="ヒラギノ丸ゴ ProN W4"/>
                  <a:ea typeface="ヒラギノ丸ゴ ProN W4"/>
                  <a:cs typeface="ヒラギノ丸ゴ ProN W4"/>
                </a:rPr>
                <a:t>早めに適切な対応を</a:t>
              </a:r>
              <a:endParaRPr kumimoji="1" lang="ja-JP" altLang="en-US" sz="4000" dirty="0">
                <a:latin typeface="ヒラギノ丸ゴ ProN W4"/>
                <a:ea typeface="ヒラギノ丸ゴ ProN W4"/>
                <a:cs typeface="ヒラギノ丸ゴ ProN W4"/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1145421" y="3947825"/>
            <a:ext cx="68531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latin typeface="ヒラギノ丸ゴ ProN W4"/>
                <a:ea typeface="ヒラギノ丸ゴ ProN W4"/>
                <a:cs typeface="ヒラギノ丸ゴ ProN W4"/>
              </a:rPr>
              <a:t>ヒヤッとした時に防止対策を</a:t>
            </a:r>
            <a:endParaRPr kumimoji="1" lang="ja-JP" altLang="en-US" sz="4000" dirty="0">
              <a:latin typeface="ヒラギノ丸ゴ ProN W4"/>
              <a:ea typeface="ヒラギノ丸ゴ ProN W4"/>
              <a:cs typeface="ヒラギノ丸ゴ ProN W4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45421" y="5334007"/>
            <a:ext cx="68531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latin typeface="ヒラギノ丸ゴ ProN W4"/>
                <a:ea typeface="ヒラギノ丸ゴ ProN W4"/>
                <a:cs typeface="ヒラギノ丸ゴ ProN W4"/>
              </a:rPr>
              <a:t>安全装置，自分を過信しない</a:t>
            </a:r>
            <a:endParaRPr kumimoji="1" lang="ja-JP" altLang="en-US" sz="4000" dirty="0">
              <a:latin typeface="ヒラギノ丸ゴ ProN W4"/>
              <a:ea typeface="ヒラギノ丸ゴ ProN W4"/>
              <a:cs typeface="ヒラギノ丸ゴ ProN W4"/>
            </a:endParaRPr>
          </a:p>
        </p:txBody>
      </p:sp>
    </p:spTree>
    <p:extLst>
      <p:ext uri="{BB962C8B-B14F-4D97-AF65-F5344CB8AC3E}">
        <p14:creationId xmlns:p14="http://schemas.microsoft.com/office/powerpoint/2010/main" val="1805318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ガラス器具のまとめ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13543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3168"/>
              </a:spcBef>
            </a:pPr>
            <a:r>
              <a:rPr kumimoji="1" lang="ja-JP" altLang="en-US" sz="2800" dirty="0" smtClean="0"/>
              <a:t>てこの原理などによる応力の増大に十分気を遣って，割れないように作業する</a:t>
            </a:r>
            <a:endParaRPr kumimoji="1" lang="en-US" altLang="ja-JP" sz="2800" dirty="0" smtClean="0"/>
          </a:p>
          <a:p>
            <a:pPr>
              <a:spcBef>
                <a:spcPts val="3168"/>
              </a:spcBef>
            </a:pPr>
            <a:r>
              <a:rPr kumimoji="1" lang="ja-JP" altLang="en-US" sz="2800" dirty="0" smtClean="0"/>
              <a:t>大きなビーカーを鷲掴みにしない</a:t>
            </a:r>
            <a:endParaRPr kumimoji="1" lang="en-US" altLang="ja-JP" sz="2800" dirty="0" smtClean="0"/>
          </a:p>
          <a:p>
            <a:pPr>
              <a:spcBef>
                <a:spcPts val="3168"/>
              </a:spcBef>
            </a:pPr>
            <a:r>
              <a:rPr lang="ja-JP" altLang="en-US" sz="2800" dirty="0" smtClean="0"/>
              <a:t>バイヤル瓶などは蓋を開ける時に割れやすい</a:t>
            </a:r>
            <a:endParaRPr lang="en-US" altLang="ja-JP" sz="2800" dirty="0" smtClean="0"/>
          </a:p>
          <a:p>
            <a:pPr>
              <a:spcBef>
                <a:spcPts val="3168"/>
              </a:spcBef>
            </a:pPr>
            <a:r>
              <a:rPr kumimoji="1" lang="ja-JP" altLang="en-US" sz="2800" dirty="0" smtClean="0"/>
              <a:t>ガラス器具が割れたときは，拭き取りに雑巾などは使用せず，</a:t>
            </a:r>
            <a:r>
              <a:rPr lang="ja-JP" altLang="en-US" sz="2800" dirty="0" smtClean="0"/>
              <a:t>ペーパータオルなどを用いて廃棄すること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158036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クリーンベンチのまとめ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8657"/>
          </a:xfrm>
        </p:spPr>
        <p:txBody>
          <a:bodyPr>
            <a:normAutofit/>
          </a:bodyPr>
          <a:lstStyle/>
          <a:p>
            <a:pPr>
              <a:spcBef>
                <a:spcPts val="3072"/>
              </a:spcBef>
            </a:pPr>
            <a:r>
              <a:rPr kumimoji="1" lang="ja-JP" altLang="en-US" sz="2800" dirty="0" smtClean="0"/>
              <a:t>コンタミのほとんどは手の雑菌が原因</a:t>
            </a:r>
            <a:endParaRPr kumimoji="1" lang="en-US" altLang="ja-JP" sz="2800" dirty="0" smtClean="0"/>
          </a:p>
          <a:p>
            <a:pPr>
              <a:spcBef>
                <a:spcPts val="3072"/>
              </a:spcBef>
            </a:pPr>
            <a:r>
              <a:rPr lang="ja-JP" altLang="en-US" sz="2800" dirty="0" smtClean="0"/>
              <a:t>エタノールと火を同時に使うことがあるが，エタノールは可燃物であると意識して作業する</a:t>
            </a:r>
            <a:endParaRPr lang="en-US" altLang="ja-JP" sz="2800" dirty="0" smtClean="0"/>
          </a:p>
          <a:p>
            <a:pPr>
              <a:spcBef>
                <a:spcPts val="3072"/>
              </a:spcBef>
            </a:pPr>
            <a:r>
              <a:rPr kumimoji="1" lang="ja-JP" altLang="en-US" sz="2800" dirty="0" smtClean="0"/>
              <a:t>コンラージ棒にエタノールをつけ，火をつけて滅菌することがあるが，エタノールの容器とバーナーはできるだけ離れた位置におく</a:t>
            </a:r>
            <a:endParaRPr kumimoji="1" lang="en-US" altLang="ja-JP" sz="2800" dirty="0" smtClean="0"/>
          </a:p>
          <a:p>
            <a:pPr>
              <a:spcBef>
                <a:spcPts val="3072"/>
              </a:spcBef>
            </a:pPr>
            <a:r>
              <a:rPr lang="ja-JP" altLang="en-US" sz="2800" dirty="0" smtClean="0"/>
              <a:t>エタノールは蓋の</a:t>
            </a:r>
            <a:r>
              <a:rPr lang="ja-JP" altLang="en-US" sz="2800" dirty="0"/>
              <a:t>ある金属製の容器</a:t>
            </a:r>
            <a:r>
              <a:rPr lang="ja-JP" altLang="en-US" sz="2800" dirty="0" smtClean="0"/>
              <a:t>に最小限の量を入れる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43037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オートクレーブのまとめ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4943"/>
          </a:xfrm>
        </p:spPr>
        <p:txBody>
          <a:bodyPr>
            <a:normAutofit/>
          </a:bodyPr>
          <a:lstStyle/>
          <a:p>
            <a:pPr>
              <a:spcBef>
                <a:spcPts val="1872"/>
              </a:spcBef>
            </a:pPr>
            <a:r>
              <a:rPr lang="ja-JP" altLang="en-US" sz="2800" dirty="0" smtClean="0"/>
              <a:t>釜に十分な水があることを確認</a:t>
            </a:r>
            <a:endParaRPr lang="en-US" altLang="ja-JP" sz="2800" dirty="0" smtClean="0"/>
          </a:p>
          <a:p>
            <a:pPr>
              <a:spcBef>
                <a:spcPts val="1872"/>
              </a:spcBef>
            </a:pPr>
            <a:r>
              <a:rPr kumimoji="1" lang="ja-JP" altLang="en-US" sz="2800" dirty="0" smtClean="0"/>
              <a:t>蓋は締め付けすぎない</a:t>
            </a:r>
            <a:endParaRPr kumimoji="1" lang="en-US" altLang="ja-JP" sz="2800" dirty="0" smtClean="0"/>
          </a:p>
          <a:p>
            <a:pPr>
              <a:spcBef>
                <a:spcPts val="1872"/>
              </a:spcBef>
            </a:pPr>
            <a:r>
              <a:rPr lang="ja-JP" altLang="en-US" sz="2800" dirty="0" smtClean="0"/>
              <a:t>タイマーが切れるまで実験室を無人にしない</a:t>
            </a:r>
            <a:endParaRPr lang="en-US" altLang="ja-JP" sz="2800" dirty="0" smtClean="0"/>
          </a:p>
          <a:p>
            <a:pPr>
              <a:spcBef>
                <a:spcPts val="1872"/>
              </a:spcBef>
            </a:pPr>
            <a:r>
              <a:rPr kumimoji="1" lang="ja-JP" altLang="en-US" sz="2800" dirty="0" smtClean="0"/>
              <a:t>釜内の温度が低下して終了音が鳴っても，特に粘性の高い液体の温度は十分に下がっていない場合がある</a:t>
            </a:r>
            <a:endParaRPr kumimoji="1" lang="en-US" altLang="ja-JP" sz="2800" dirty="0" smtClean="0"/>
          </a:p>
          <a:p>
            <a:pPr>
              <a:spcBef>
                <a:spcPts val="1872"/>
              </a:spcBef>
            </a:pPr>
            <a:r>
              <a:rPr kumimoji="1" lang="ja-JP" altLang="en-US" sz="2800" dirty="0" smtClean="0"/>
              <a:t>オートクレーブ直後の培地を振るなどすると，突沸の可能性が高くなる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038037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電子レンジのまとめ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842104"/>
            <a:ext cx="8229600" cy="4525963"/>
          </a:xfrm>
        </p:spPr>
        <p:txBody>
          <a:bodyPr/>
          <a:lstStyle/>
          <a:p>
            <a:pPr>
              <a:spcBef>
                <a:spcPts val="3768"/>
              </a:spcBef>
            </a:pPr>
            <a:r>
              <a:rPr kumimoji="1" lang="ja-JP" altLang="en-US" dirty="0" smtClean="0"/>
              <a:t>密閉容器の爆発を避けるため，蓋を十分にゆるめるか，外して加熱する</a:t>
            </a:r>
            <a:endParaRPr kumimoji="1" lang="en-US" altLang="ja-JP" dirty="0" smtClean="0"/>
          </a:p>
          <a:p>
            <a:pPr>
              <a:spcBef>
                <a:spcPts val="3768"/>
              </a:spcBef>
            </a:pPr>
            <a:r>
              <a:rPr kumimoji="1" lang="ja-JP" altLang="en-US" dirty="0" smtClean="0"/>
              <a:t>特に取り出しのときに，突沸や蒸気の噴き出しに注意する</a:t>
            </a:r>
            <a:endParaRPr kumimoji="1" lang="en-US" altLang="ja-JP" dirty="0" smtClean="0"/>
          </a:p>
          <a:p>
            <a:pPr>
              <a:spcBef>
                <a:spcPts val="3768"/>
              </a:spcBef>
            </a:pPr>
            <a:r>
              <a:rPr lang="ja-JP" altLang="en-US" dirty="0" smtClean="0"/>
              <a:t>パラフォルム・アルデヒドやフェノールなどの溶解には使わない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0839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液体窒素のまとめ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0915" y="1684865"/>
            <a:ext cx="8456990" cy="4525963"/>
          </a:xfrm>
        </p:spPr>
        <p:txBody>
          <a:bodyPr>
            <a:noAutofit/>
          </a:bodyPr>
          <a:lstStyle/>
          <a:p>
            <a:pPr>
              <a:spcBef>
                <a:spcPts val="2376"/>
              </a:spcBef>
            </a:pPr>
            <a:r>
              <a:rPr kumimoji="1" lang="ja-JP" altLang="en-US" sz="2400" dirty="0" smtClean="0"/>
              <a:t>酸素欠乏に注意し，換気を行う</a:t>
            </a:r>
            <a:endParaRPr kumimoji="1" lang="en-US" altLang="ja-JP" sz="2400" dirty="0" smtClean="0"/>
          </a:p>
          <a:p>
            <a:pPr>
              <a:spcBef>
                <a:spcPts val="2376"/>
              </a:spcBef>
            </a:pPr>
            <a:r>
              <a:rPr lang="ja-JP" altLang="en-US" sz="2400" dirty="0" smtClean="0"/>
              <a:t>液体窒素入りの容器を持ってエレベーターに乗らない</a:t>
            </a:r>
            <a:endParaRPr lang="en-US" altLang="ja-JP" sz="2400" dirty="0" smtClean="0"/>
          </a:p>
          <a:p>
            <a:pPr>
              <a:spcBef>
                <a:spcPts val="2376"/>
              </a:spcBef>
            </a:pPr>
            <a:r>
              <a:rPr lang="ja-JP" altLang="en-US" sz="2400" dirty="0" smtClean="0"/>
              <a:t>皮などの専用の手袋を使用して操作する</a:t>
            </a:r>
            <a:endParaRPr lang="en-US" altLang="ja-JP" sz="2400" dirty="0" smtClean="0"/>
          </a:p>
          <a:p>
            <a:pPr>
              <a:spcBef>
                <a:spcPts val="2376"/>
              </a:spcBef>
            </a:pPr>
            <a:r>
              <a:rPr kumimoji="1" lang="ja-JP" altLang="en-US" sz="2400" dirty="0" smtClean="0"/>
              <a:t>保存容器内に液体窒素が入っていると，破裂事故が起こる可能性がある</a:t>
            </a:r>
            <a:endParaRPr kumimoji="1" lang="en-US" altLang="ja-JP" sz="2400" dirty="0" smtClean="0"/>
          </a:p>
          <a:p>
            <a:pPr>
              <a:spcBef>
                <a:spcPts val="2376"/>
              </a:spcBef>
            </a:pPr>
            <a:r>
              <a:rPr kumimoji="1" lang="ja-JP" altLang="en-US" sz="2400" dirty="0" smtClean="0"/>
              <a:t>液体酸素が作られることで，爆発火災事故の可能性がある</a:t>
            </a:r>
            <a:endParaRPr kumimoji="1" lang="en-US" altLang="ja-JP" sz="2400" dirty="0" smtClean="0"/>
          </a:p>
          <a:p>
            <a:pPr>
              <a:spcBef>
                <a:spcPts val="2376"/>
              </a:spcBef>
            </a:pPr>
            <a:r>
              <a:rPr lang="ja-JP" altLang="en-US" sz="2400" dirty="0" smtClean="0"/>
              <a:t>酸素濃度が５％以下の空気は，一息吸っただけで失神昏倒する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61485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遠心分離機のまとめ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776"/>
              </a:spcBef>
            </a:pPr>
            <a:r>
              <a:rPr kumimoji="1" lang="ja-JP" altLang="en-US" sz="2400" dirty="0" smtClean="0"/>
              <a:t>使用</a:t>
            </a:r>
            <a:r>
              <a:rPr kumimoji="1" lang="ja-JP" altLang="en-US" sz="2400" smtClean="0"/>
              <a:t>する遠心分離機</a:t>
            </a:r>
            <a:r>
              <a:rPr kumimoji="1" lang="ja-JP" altLang="en-US" sz="2400" dirty="0" smtClean="0"/>
              <a:t>，ローター，遠心管，試料の組み合わせを確認する</a:t>
            </a:r>
            <a:endParaRPr kumimoji="1" lang="en-US" altLang="ja-JP" sz="2400" dirty="0" smtClean="0"/>
          </a:p>
          <a:p>
            <a:pPr>
              <a:spcBef>
                <a:spcPts val="1776"/>
              </a:spcBef>
            </a:pPr>
            <a:r>
              <a:rPr lang="ja-JP" altLang="en-US" sz="2400" dirty="0" smtClean="0"/>
              <a:t>重さのバランスだけでは不十分</a:t>
            </a:r>
            <a:endParaRPr lang="en-US" altLang="ja-JP" sz="2400" dirty="0" smtClean="0"/>
          </a:p>
          <a:p>
            <a:pPr>
              <a:spcBef>
                <a:spcPts val="1776"/>
              </a:spcBef>
            </a:pPr>
            <a:r>
              <a:rPr kumimoji="1" lang="ja-JP" altLang="en-US" sz="2400" dirty="0" smtClean="0"/>
              <a:t>モーメントのバランスをとること</a:t>
            </a:r>
            <a:endParaRPr kumimoji="1" lang="en-US" altLang="ja-JP" sz="2400" dirty="0" smtClean="0"/>
          </a:p>
          <a:p>
            <a:pPr>
              <a:spcBef>
                <a:spcPts val="1776"/>
              </a:spcBef>
            </a:pPr>
            <a:r>
              <a:rPr kumimoji="1" lang="ja-JP" altLang="en-US" sz="2400" dirty="0" smtClean="0"/>
              <a:t>運転を開始して，設定した回転数に達するまで，その場で音や振動による監視をする</a:t>
            </a:r>
            <a:endParaRPr kumimoji="1" lang="en-US" altLang="ja-JP" sz="2400" dirty="0" smtClean="0"/>
          </a:p>
          <a:p>
            <a:pPr>
              <a:spcBef>
                <a:spcPts val="1776"/>
              </a:spcBef>
            </a:pPr>
            <a:r>
              <a:rPr lang="ja-JP" altLang="en-US" sz="2400" dirty="0" smtClean="0"/>
              <a:t>使用後は，ローターを取り外し，試料の漏れの有無を確認して伏せて乾燥させる</a:t>
            </a:r>
            <a:endParaRPr lang="en-US" altLang="ja-JP" sz="2400" dirty="0" smtClean="0"/>
          </a:p>
          <a:p>
            <a:pPr>
              <a:spcBef>
                <a:spcPts val="1776"/>
              </a:spcBef>
            </a:pPr>
            <a:r>
              <a:rPr kumimoji="1" lang="ja-JP" altLang="en-US" sz="2400" dirty="0" smtClean="0"/>
              <a:t>冷却装置つきの遠心機の場合，霜，結露を拭き取る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13369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既定の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既定のテーマ.thmx</Template>
  <TotalTime>627</TotalTime>
  <Words>936</Words>
  <Application>Microsoft Macintosh PowerPoint</Application>
  <PresentationFormat>画面に合わせる (4:3)</PresentationFormat>
  <Paragraphs>110</Paragraphs>
  <Slides>13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既定のテーマ</vt:lpstr>
      <vt:lpstr>2011年度　自然科学研究科　　ＦＤ活動 安全講習会</vt:lpstr>
      <vt:lpstr>PowerPoint プレゼンテーション</vt:lpstr>
      <vt:lpstr>PowerPoint プレゼンテーション</vt:lpstr>
      <vt:lpstr>ガラス器具のまとめ</vt:lpstr>
      <vt:lpstr>クリーンベンチのまとめ</vt:lpstr>
      <vt:lpstr>オートクレーブのまとめ</vt:lpstr>
      <vt:lpstr>電子レンジのまとめ</vt:lpstr>
      <vt:lpstr>液体窒素のまとめ</vt:lpstr>
      <vt:lpstr>遠心分離機のまとめ</vt:lpstr>
      <vt:lpstr>試薬や操作のまとめ１</vt:lpstr>
      <vt:lpstr>試薬や操作のまとめ２</vt:lpstr>
      <vt:lpstr>PowerPoint プレゼンテーション</vt:lpstr>
      <vt:lpstr>PowerPoint プレゼンテーション</vt:lpstr>
    </vt:vector>
  </TitlesOfParts>
  <Company>konan 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2011年度　自然科学研究科　　ＦＤ活動 安全講習会</dc:title>
  <dc:creator>honda daiske</dc:creator>
  <cp:lastModifiedBy>honda daiske</cp:lastModifiedBy>
  <cp:revision>106</cp:revision>
  <cp:lastPrinted>2011-11-28T00:56:42Z</cp:lastPrinted>
  <dcterms:created xsi:type="dcterms:W3CDTF">2011-11-11T09:09:59Z</dcterms:created>
  <dcterms:modified xsi:type="dcterms:W3CDTF">2011-11-28T00:56:45Z</dcterms:modified>
</cp:coreProperties>
</file>